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BFDFAE-56EC-4DBB-BBB5-1D7E9C7E49FE}" type="datetimeFigureOut">
              <a:rPr lang="en-US" smtClean="0"/>
              <a:t>9/20/2021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44B5E36-E807-4899-966C-596418D9DFF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601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FDFAE-56EC-4DBB-BBB5-1D7E9C7E49FE}"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B5E36-E807-4899-966C-596418D9DFF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413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FDFAE-56EC-4DBB-BBB5-1D7E9C7E49FE}"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B5E36-E807-4899-966C-596418D9DFF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366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FDFAE-56EC-4DBB-BBB5-1D7E9C7E49FE}"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B5E36-E807-4899-966C-596418D9DFF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976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BFDFAE-56EC-4DBB-BBB5-1D7E9C7E49FE}"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B5E36-E807-4899-966C-596418D9DFF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209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BFDFAE-56EC-4DBB-BBB5-1D7E9C7E49FE}"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B5E36-E807-4899-966C-596418D9DFF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735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BFDFAE-56EC-4DBB-BBB5-1D7E9C7E49FE}"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B5E36-E807-4899-966C-596418D9DFF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356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BFDFAE-56EC-4DBB-BBB5-1D7E9C7E49FE}"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B5E36-E807-4899-966C-596418D9DFF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1605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FDFAE-56EC-4DBB-BBB5-1D7E9C7E49FE}"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B5E36-E807-4899-966C-596418D9DFF9}" type="slidenum">
              <a:rPr lang="en-US" smtClean="0"/>
              <a:t>‹#›</a:t>
            </a:fld>
            <a:endParaRPr lang="en-US"/>
          </a:p>
        </p:txBody>
      </p:sp>
    </p:spTree>
    <p:extLst>
      <p:ext uri="{BB962C8B-B14F-4D97-AF65-F5344CB8AC3E}">
        <p14:creationId xmlns:p14="http://schemas.microsoft.com/office/powerpoint/2010/main" val="21292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BFDFAE-56EC-4DBB-BBB5-1D7E9C7E49FE}"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B5E36-E807-4899-966C-596418D9DFF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733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3BFDFAE-56EC-4DBB-BBB5-1D7E9C7E49FE}" type="datetimeFigureOut">
              <a:rPr lang="en-US" smtClean="0"/>
              <a:t>9/20/2021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44B5E36-E807-4899-966C-596418D9DFF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215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3BFDFAE-56EC-4DBB-BBB5-1D7E9C7E49FE}" type="datetimeFigureOut">
              <a:rPr lang="en-US" smtClean="0"/>
              <a:t>9/20/2021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44B5E36-E807-4899-966C-596418D9DFF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765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jzaidinski@commack.k12.ny.us"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80A61-7823-4008-B283-2196BEC665D1}"/>
              </a:ext>
            </a:extLst>
          </p:cNvPr>
          <p:cNvSpPr>
            <a:spLocks noGrp="1"/>
          </p:cNvSpPr>
          <p:nvPr>
            <p:ph type="ctrTitle"/>
          </p:nvPr>
        </p:nvSpPr>
        <p:spPr/>
        <p:txBody>
          <a:bodyPr/>
          <a:lstStyle/>
          <a:p>
            <a:r>
              <a:rPr lang="en-US" dirty="0"/>
              <a:t>CAS Presentation – Seniors - 2022</a:t>
            </a:r>
          </a:p>
        </p:txBody>
      </p:sp>
    </p:spTree>
    <p:extLst>
      <p:ext uri="{BB962C8B-B14F-4D97-AF65-F5344CB8AC3E}">
        <p14:creationId xmlns:p14="http://schemas.microsoft.com/office/powerpoint/2010/main" val="180407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D1FC3-FA47-4B27-9E84-4732A0573AFF}"/>
              </a:ext>
            </a:extLst>
          </p:cNvPr>
          <p:cNvSpPr>
            <a:spLocks noGrp="1"/>
          </p:cNvSpPr>
          <p:nvPr>
            <p:ph type="title"/>
          </p:nvPr>
        </p:nvSpPr>
        <p:spPr>
          <a:xfrm>
            <a:off x="1454239" y="609600"/>
            <a:ext cx="8643154" cy="2027583"/>
          </a:xfrm>
        </p:spPr>
        <p:txBody>
          <a:bodyPr>
            <a:normAutofit/>
          </a:bodyPr>
          <a:lstStyle/>
          <a:p>
            <a:r>
              <a:rPr lang="en-US" dirty="0"/>
              <a:t>Where Should I be currently with CAS?</a:t>
            </a:r>
          </a:p>
        </p:txBody>
      </p:sp>
      <p:sp>
        <p:nvSpPr>
          <p:cNvPr id="3" name="Text Placeholder 2">
            <a:extLst>
              <a:ext uri="{FF2B5EF4-FFF2-40B4-BE49-F238E27FC236}">
                <a16:creationId xmlns:a16="http://schemas.microsoft.com/office/drawing/2014/main" id="{524AC83A-D785-4CDA-88F3-9CC59C15E436}"/>
              </a:ext>
            </a:extLst>
          </p:cNvPr>
          <p:cNvSpPr>
            <a:spLocks noGrp="1"/>
          </p:cNvSpPr>
          <p:nvPr>
            <p:ph type="body" idx="1"/>
          </p:nvPr>
        </p:nvSpPr>
        <p:spPr>
          <a:xfrm>
            <a:off x="1454239" y="2544417"/>
            <a:ext cx="8630446" cy="2274707"/>
          </a:xfrm>
        </p:spPr>
        <p:txBody>
          <a:bodyPr>
            <a:normAutofit fontScale="47500" lnSpcReduction="20000"/>
          </a:bodyPr>
          <a:lstStyle/>
          <a:p>
            <a:r>
              <a:rPr lang="en-US" sz="3600" dirty="0"/>
              <a:t>-</a:t>
            </a:r>
            <a:r>
              <a:rPr lang="en-US" sz="4500" dirty="0"/>
              <a:t>All CAS Experiences loaded into Managebac</a:t>
            </a:r>
          </a:p>
          <a:p>
            <a:r>
              <a:rPr lang="en-US" sz="4500" dirty="0"/>
              <a:t>-5 Reflections + 5 Pieces of Evidence for each reflection</a:t>
            </a:r>
          </a:p>
          <a:p>
            <a:endParaRPr lang="en-US" sz="4500" dirty="0"/>
          </a:p>
          <a:p>
            <a:r>
              <a:rPr lang="en-US" sz="4500" dirty="0"/>
              <a:t>-1 CAS Project Planning Document + Evidence</a:t>
            </a:r>
          </a:p>
          <a:p>
            <a:r>
              <a:rPr lang="en-US" sz="4500" dirty="0"/>
              <a:t>-1 CAS Project Execution &amp; Reflection + Evidence </a:t>
            </a:r>
          </a:p>
          <a:p>
            <a:endParaRPr lang="en-US" dirty="0"/>
          </a:p>
        </p:txBody>
      </p:sp>
    </p:spTree>
    <p:extLst>
      <p:ext uri="{BB962C8B-B14F-4D97-AF65-F5344CB8AC3E}">
        <p14:creationId xmlns:p14="http://schemas.microsoft.com/office/powerpoint/2010/main" val="135808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487CC6-0DD6-4C4A-9C92-443108CBCE69}"/>
              </a:ext>
            </a:extLst>
          </p:cNvPr>
          <p:cNvSpPr>
            <a:spLocks noGrp="1"/>
          </p:cNvSpPr>
          <p:nvPr>
            <p:ph type="title"/>
          </p:nvPr>
        </p:nvSpPr>
        <p:spPr/>
        <p:txBody>
          <a:bodyPr/>
          <a:lstStyle/>
          <a:p>
            <a:r>
              <a:rPr lang="en-US" dirty="0"/>
              <a:t>What is Needed for Senior Year?</a:t>
            </a:r>
          </a:p>
        </p:txBody>
      </p:sp>
      <p:pic>
        <p:nvPicPr>
          <p:cNvPr id="9" name="Content Placeholder 8">
            <a:extLst>
              <a:ext uri="{FF2B5EF4-FFF2-40B4-BE49-F238E27FC236}">
                <a16:creationId xmlns:a16="http://schemas.microsoft.com/office/drawing/2014/main" id="{25E40E58-B894-4CEA-9BA5-D904A84747D7}"/>
              </a:ext>
            </a:extLst>
          </p:cNvPr>
          <p:cNvPicPr>
            <a:picLocks noGrp="1" noChangeAspect="1"/>
          </p:cNvPicPr>
          <p:nvPr>
            <p:ph idx="1"/>
          </p:nvPr>
        </p:nvPicPr>
        <p:blipFill>
          <a:blip r:embed="rId2"/>
          <a:stretch>
            <a:fillRect/>
          </a:stretch>
        </p:blipFill>
        <p:spPr>
          <a:xfrm>
            <a:off x="1451579" y="2016125"/>
            <a:ext cx="9603275" cy="3449638"/>
          </a:xfrm>
        </p:spPr>
      </p:pic>
    </p:spTree>
    <p:extLst>
      <p:ext uri="{BB962C8B-B14F-4D97-AF65-F5344CB8AC3E}">
        <p14:creationId xmlns:p14="http://schemas.microsoft.com/office/powerpoint/2010/main" val="264688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52B2-37BB-4E72-9C19-F92320C945A9}"/>
              </a:ext>
            </a:extLst>
          </p:cNvPr>
          <p:cNvSpPr>
            <a:spLocks noGrp="1"/>
          </p:cNvSpPr>
          <p:nvPr>
            <p:ph type="title"/>
          </p:nvPr>
        </p:nvSpPr>
        <p:spPr/>
        <p:txBody>
          <a:bodyPr/>
          <a:lstStyle/>
          <a:p>
            <a:r>
              <a:rPr lang="en-US" b="1" i="0" u="sng" dirty="0">
                <a:solidFill>
                  <a:srgbClr val="000000"/>
                </a:solidFill>
                <a:effectLst/>
                <a:latin typeface="Calibri" panose="020F0502020204030204" pitchFamily="34" charset="0"/>
              </a:rPr>
              <a:t>What else do I need to know about IB CAS?</a:t>
            </a:r>
            <a:r>
              <a:rPr lang="en-US" b="0" i="0" dirty="0">
                <a:solidFill>
                  <a:srgbClr val="000000"/>
                </a:solidFill>
                <a:effectLst/>
                <a:latin typeface="Calibri" panose="020F0502020204030204" pitchFamily="34" charset="0"/>
              </a:rPr>
              <a:t>​</a:t>
            </a:r>
            <a:endParaRPr lang="en-US" dirty="0"/>
          </a:p>
        </p:txBody>
      </p:sp>
      <p:sp>
        <p:nvSpPr>
          <p:cNvPr id="3" name="Content Placeholder 2">
            <a:extLst>
              <a:ext uri="{FF2B5EF4-FFF2-40B4-BE49-F238E27FC236}">
                <a16:creationId xmlns:a16="http://schemas.microsoft.com/office/drawing/2014/main" id="{15856DA7-4B7E-4FB8-9D68-180D879A1F1F}"/>
              </a:ext>
            </a:extLst>
          </p:cNvPr>
          <p:cNvSpPr>
            <a:spLocks noGrp="1"/>
          </p:cNvSpPr>
          <p:nvPr>
            <p:ph idx="1"/>
          </p:nvPr>
        </p:nvSpPr>
        <p:spPr/>
        <p:txBody>
          <a:bodyPr>
            <a:normAutofit fontScale="92500" lnSpcReduction="20000"/>
          </a:bodyPr>
          <a:lstStyle/>
          <a:p>
            <a:pPr algn="l" rtl="0" fontAlgn="base"/>
            <a:r>
              <a:rPr lang="en-US" b="1" i="0" u="none" strike="noStrike" dirty="0">
                <a:solidFill>
                  <a:srgbClr val="000000"/>
                </a:solidFill>
                <a:effectLst/>
                <a:latin typeface="Calibri" panose="020F0502020204030204" pitchFamily="34" charset="0"/>
              </a:rPr>
              <a:t>Your CAS reflections must</a:t>
            </a:r>
            <a:r>
              <a:rPr lang="en-US" b="0" i="0" u="none" strike="noStrike" dirty="0">
                <a:solidFill>
                  <a:srgbClr val="000000"/>
                </a:solidFill>
                <a:effectLst/>
                <a:latin typeface="Calibri" panose="020F0502020204030204" pitchFamily="34" charset="0"/>
              </a:rPr>
              <a:t>: </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fit within one or more of the CAS strands (C-A-S).                                </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be based on a personal interest, skill, talent or opportunity for growth.  </a:t>
            </a:r>
            <a:r>
              <a:rPr lang="en-US" b="1" i="0" u="sng" dirty="0">
                <a:solidFill>
                  <a:srgbClr val="000000"/>
                </a:solidFill>
                <a:effectLst/>
                <a:latin typeface="Calibri" panose="020F0502020204030204" pitchFamily="34" charset="0"/>
              </a:rPr>
              <a:t>Examples:</a:t>
            </a:r>
            <a:r>
              <a:rPr lang="en-US" b="1" i="0" u="none" strike="noStrike" dirty="0">
                <a:solidFill>
                  <a:srgbClr val="000000"/>
                </a:solidFill>
                <a:effectLst/>
                <a:latin typeface="Calibri" panose="020F0502020204030204" pitchFamily="34" charset="0"/>
              </a:rPr>
              <a:t> </a:t>
            </a:r>
            <a:r>
              <a:rPr lang="en-US" b="0" i="0" u="none" strike="noStrike" dirty="0">
                <a:solidFill>
                  <a:srgbClr val="000000"/>
                </a:solidFill>
                <a:effectLst/>
                <a:latin typeface="Calibri" panose="020F0502020204030204" pitchFamily="34" charset="0"/>
              </a:rPr>
              <a:t>Marching Band, Sports Teams, Clubs, Volunteering, etc.</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not involve activities where you preach/teach your faith or speak about your religious beliefs.  You may perform service through your religious institution (soup kitchens, carnivals, clothing drives, etc.).</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address each of the 7 CAS Learning Outcomes over two years.</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be uploaded to your </a:t>
            </a:r>
            <a:r>
              <a:rPr lang="en-US" b="1" i="0" u="none" strike="noStrike" dirty="0" err="1">
                <a:solidFill>
                  <a:srgbClr val="000000"/>
                </a:solidFill>
                <a:effectLst/>
                <a:latin typeface="Calibri" panose="020F0502020204030204" pitchFamily="34" charset="0"/>
              </a:rPr>
              <a:t>ManageBac</a:t>
            </a:r>
            <a:r>
              <a:rPr lang="en-US" b="1" i="0" u="none" strike="noStrike" dirty="0">
                <a:solidFill>
                  <a:srgbClr val="000000"/>
                </a:solidFill>
                <a:effectLst/>
                <a:latin typeface="Calibri" panose="020F0502020204030204" pitchFamily="34" charset="0"/>
              </a:rPr>
              <a:t> </a:t>
            </a:r>
            <a:r>
              <a:rPr lang="en-US" b="0" i="0" u="none" strike="noStrike" dirty="0">
                <a:solidFill>
                  <a:srgbClr val="000000"/>
                </a:solidFill>
                <a:effectLst/>
                <a:latin typeface="Calibri" panose="020F0502020204030204" pitchFamily="34" charset="0"/>
              </a:rPr>
              <a:t>account.</a:t>
            </a:r>
            <a:endParaRPr lang="en-US" b="0"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21565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3015" y="0"/>
            <a:ext cx="5240537" cy="584775"/>
          </a:xfrm>
          <a:prstGeom prst="rect">
            <a:avLst/>
          </a:prstGeom>
          <a:noFill/>
        </p:spPr>
        <p:txBody>
          <a:bodyPr wrap="none" rtlCol="0">
            <a:spAutoFit/>
          </a:bodyPr>
          <a:lstStyle/>
          <a:p>
            <a:r>
              <a:rPr lang="en-US" sz="3200" u="sng" dirty="0"/>
              <a:t>Seven CAS Learning Outcomes</a:t>
            </a:r>
          </a:p>
        </p:txBody>
      </p:sp>
      <p:sp>
        <p:nvSpPr>
          <p:cNvPr id="3" name="TextBox 2"/>
          <p:cNvSpPr txBox="1"/>
          <p:nvPr/>
        </p:nvSpPr>
        <p:spPr>
          <a:xfrm>
            <a:off x="1" y="477199"/>
            <a:ext cx="12191999" cy="6524863"/>
          </a:xfrm>
          <a:prstGeom prst="rect">
            <a:avLst/>
          </a:prstGeom>
          <a:noFill/>
        </p:spPr>
        <p:txBody>
          <a:bodyPr wrap="square" rtlCol="0">
            <a:spAutoFit/>
          </a:bodyPr>
          <a:lstStyle/>
          <a:p>
            <a:r>
              <a:rPr lang="en-US" dirty="0"/>
              <a:t>1</a:t>
            </a:r>
            <a:r>
              <a:rPr lang="en-US" sz="1700" dirty="0"/>
              <a:t>: </a:t>
            </a:r>
            <a:r>
              <a:rPr lang="en-US" sz="2000" b="1" dirty="0"/>
              <a:t>Identify own strengths and develop areas for growth</a:t>
            </a:r>
          </a:p>
          <a:p>
            <a:r>
              <a:rPr lang="en-US" sz="1700" dirty="0"/>
              <a:t>Students are able to see themselves as individuals with various abilities and skills, of which some are more developed than others.</a:t>
            </a:r>
          </a:p>
          <a:p>
            <a:endParaRPr lang="en-US" sz="1100" dirty="0"/>
          </a:p>
          <a:p>
            <a:r>
              <a:rPr lang="en-US" sz="1700" dirty="0"/>
              <a:t>2</a:t>
            </a:r>
            <a:r>
              <a:rPr lang="en-US" sz="1700" b="1" dirty="0"/>
              <a:t>: </a:t>
            </a:r>
            <a:r>
              <a:rPr lang="en-US" sz="2000" b="1" dirty="0"/>
              <a:t>Demonstrate that challenges have been undertaken, developing new skills in the process</a:t>
            </a:r>
          </a:p>
          <a:p>
            <a:r>
              <a:rPr lang="en-US" sz="1700" dirty="0"/>
              <a:t>A new challenge may be an unfamiliar experience or an extension of an existing one. The newly acquired or developed skills may be shown through experiences that the student has not previously undertaken or through increased expertise in an established area.</a:t>
            </a:r>
          </a:p>
          <a:p>
            <a:endParaRPr lang="en-US" sz="1100" dirty="0"/>
          </a:p>
          <a:p>
            <a:r>
              <a:rPr lang="en-US" sz="1700" dirty="0"/>
              <a:t>3: </a:t>
            </a:r>
            <a:r>
              <a:rPr lang="en-US" sz="2000" b="1" dirty="0"/>
              <a:t>Demonstrate how to initiate and plan a CAS experience</a:t>
            </a:r>
          </a:p>
          <a:p>
            <a:r>
              <a:rPr lang="en-US" sz="1700" dirty="0"/>
              <a:t>Students can articulate the stages from conceiving an idea to executing a plan for a CAS experience or series of CAS experiences. This may be accomplished in collaboration with other participants. Students may show their knowledge and awareness by building on a previous experience, or by launching a new idea or process.</a:t>
            </a:r>
          </a:p>
          <a:p>
            <a:endParaRPr lang="en-US" sz="1100" dirty="0"/>
          </a:p>
          <a:p>
            <a:r>
              <a:rPr lang="en-US" sz="1700" dirty="0"/>
              <a:t>4: </a:t>
            </a:r>
            <a:r>
              <a:rPr lang="en-US" sz="2000" b="1" dirty="0"/>
              <a:t>Show commitment to and perseverance in CAS experiences</a:t>
            </a:r>
          </a:p>
          <a:p>
            <a:r>
              <a:rPr lang="en-US" sz="1700" dirty="0"/>
              <a:t>Students demonstrate regular involvement and active engagement in CAS.</a:t>
            </a:r>
          </a:p>
          <a:p>
            <a:endParaRPr lang="en-US" sz="1100" dirty="0"/>
          </a:p>
          <a:p>
            <a:r>
              <a:rPr lang="en-US" sz="1700" dirty="0"/>
              <a:t>5: </a:t>
            </a:r>
            <a:r>
              <a:rPr lang="en-US" sz="2000" b="1" dirty="0"/>
              <a:t>Demonstrate the skills and recognize the benefits of working collaboratively</a:t>
            </a:r>
          </a:p>
          <a:p>
            <a:r>
              <a:rPr lang="en-US" sz="1700" dirty="0"/>
              <a:t>Students are able to identify, demonstrate and critically discuss the benefits and challenges of collaboration gained through CAS experiences.</a:t>
            </a:r>
          </a:p>
          <a:p>
            <a:endParaRPr lang="en-US" sz="1100" dirty="0"/>
          </a:p>
          <a:p>
            <a:r>
              <a:rPr lang="en-US" sz="1700" dirty="0"/>
              <a:t>6: </a:t>
            </a:r>
            <a:r>
              <a:rPr lang="en-US" sz="2000" b="1" dirty="0"/>
              <a:t>Demonstrate engagement with issues of global significance</a:t>
            </a:r>
          </a:p>
          <a:p>
            <a:r>
              <a:rPr lang="en-US" sz="1700" dirty="0"/>
              <a:t>Students are able to identify and demonstrate their understanding of global issues, make responsible decisions, and take appropriate action in response to the issue either locally, nationally or internationally.</a:t>
            </a:r>
          </a:p>
          <a:p>
            <a:endParaRPr lang="en-US" sz="1100" dirty="0"/>
          </a:p>
          <a:p>
            <a:r>
              <a:rPr lang="en-US" sz="1700" dirty="0"/>
              <a:t>7: </a:t>
            </a:r>
            <a:r>
              <a:rPr lang="en-US" sz="2000" b="1" dirty="0"/>
              <a:t>Recognize and consider the ethics of choices and actions</a:t>
            </a:r>
          </a:p>
          <a:p>
            <a:r>
              <a:rPr lang="en-US" sz="1700" dirty="0"/>
              <a:t>Students show awareness of the consequences of choices and actions in planning and carrying out CAS experiences.</a:t>
            </a:r>
          </a:p>
        </p:txBody>
      </p:sp>
    </p:spTree>
    <p:extLst>
      <p:ext uri="{BB962C8B-B14F-4D97-AF65-F5344CB8AC3E}">
        <p14:creationId xmlns:p14="http://schemas.microsoft.com/office/powerpoint/2010/main" val="24863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9788" y="107577"/>
            <a:ext cx="8068234" cy="584775"/>
          </a:xfrm>
          <a:prstGeom prst="rect">
            <a:avLst/>
          </a:prstGeom>
          <a:noFill/>
        </p:spPr>
        <p:txBody>
          <a:bodyPr wrap="none" rtlCol="0">
            <a:spAutoFit/>
          </a:bodyPr>
          <a:lstStyle/>
          <a:p>
            <a:r>
              <a:rPr lang="en-US" sz="3200" b="1" u="sng" dirty="0"/>
              <a:t>Reflection Guidelines for Each Marking Period </a:t>
            </a:r>
          </a:p>
        </p:txBody>
      </p:sp>
      <p:pic>
        <p:nvPicPr>
          <p:cNvPr id="3" name="Picture 2"/>
          <p:cNvPicPr>
            <a:picLocks noChangeAspect="1"/>
          </p:cNvPicPr>
          <p:nvPr/>
        </p:nvPicPr>
        <p:blipFill>
          <a:blip r:embed="rId2"/>
          <a:stretch>
            <a:fillRect/>
          </a:stretch>
        </p:blipFill>
        <p:spPr>
          <a:xfrm>
            <a:off x="0" y="692352"/>
            <a:ext cx="12097872" cy="7561170"/>
          </a:xfrm>
          <a:prstGeom prst="rect">
            <a:avLst/>
          </a:prstGeom>
        </p:spPr>
      </p:pic>
    </p:spTree>
    <p:extLst>
      <p:ext uri="{BB962C8B-B14F-4D97-AF65-F5344CB8AC3E}">
        <p14:creationId xmlns:p14="http://schemas.microsoft.com/office/powerpoint/2010/main" val="382630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929" y="386861"/>
            <a:ext cx="10690411" cy="3231654"/>
          </a:xfrm>
          <a:prstGeom prst="rect">
            <a:avLst/>
          </a:prstGeom>
        </p:spPr>
        <p:txBody>
          <a:bodyPr wrap="square" lIns="91440" tIns="45720" rIns="91440" bIns="45720" anchor="t">
            <a:spAutoFit/>
          </a:bodyPr>
          <a:lstStyle/>
          <a:p>
            <a:r>
              <a:rPr lang="en-US" sz="4000" b="1" dirty="0"/>
              <a:t>                             </a:t>
            </a:r>
            <a:r>
              <a:rPr lang="en-US" sz="4000" b="1" u="sng" dirty="0"/>
              <a:t>Communication</a:t>
            </a:r>
          </a:p>
          <a:p>
            <a:endParaRPr lang="en-US" b="1" u="sng" dirty="0"/>
          </a:p>
          <a:p>
            <a:pPr marL="457200" indent="-457200">
              <a:buFont typeface="Arial" panose="020B0604020202020204" pitchFamily="34" charset="0"/>
              <a:buChar char="•"/>
            </a:pPr>
            <a:r>
              <a:rPr lang="en-US" sz="3200" dirty="0"/>
              <a:t>Please email me at: </a:t>
            </a:r>
            <a:r>
              <a:rPr lang="en-US" sz="3200" dirty="0">
                <a:hlinkClick r:id="rId2"/>
              </a:rPr>
              <a:t>jzaidinski@commack.k12.ny.us</a:t>
            </a:r>
            <a:endParaRPr lang="en-US" sz="3200" dirty="0"/>
          </a:p>
          <a:p>
            <a:pPr marL="457200" indent="-457200">
              <a:buFont typeface="Arial" panose="020B0604020202020204" pitchFamily="34" charset="0"/>
              <a:buChar char="•"/>
            </a:pPr>
            <a:r>
              <a:rPr lang="en-US" sz="3200" dirty="0">
                <a:cs typeface="Calibri"/>
              </a:rPr>
              <a:t>Please message me through Google Classroom</a:t>
            </a:r>
          </a:p>
          <a:p>
            <a:pPr marL="457200" indent="-457200">
              <a:buFont typeface="Arial" panose="020B0604020202020204" pitchFamily="34" charset="0"/>
              <a:buChar char="•"/>
            </a:pPr>
            <a:r>
              <a:rPr lang="en-US" sz="3200" dirty="0">
                <a:cs typeface="Calibri"/>
              </a:rPr>
              <a:t>Please message me through Managebac</a:t>
            </a:r>
          </a:p>
          <a:p>
            <a:pPr marL="457200" indent="-457200">
              <a:buFont typeface="Arial" panose="020B0604020202020204" pitchFamily="34" charset="0"/>
              <a:buChar char="•"/>
            </a:pPr>
            <a:r>
              <a:rPr lang="en-US" sz="3200" dirty="0">
                <a:cs typeface="Calibri"/>
              </a:rPr>
              <a:t>Be sure you are subscribed to remind!</a:t>
            </a:r>
            <a:endParaRPr lang="en-US" sz="3200" dirty="0"/>
          </a:p>
          <a:p>
            <a:endParaRPr lang="en-US" dirty="0"/>
          </a:p>
        </p:txBody>
      </p:sp>
      <p:sp>
        <p:nvSpPr>
          <p:cNvPr id="3" name="Rectangle 2"/>
          <p:cNvSpPr/>
          <p:nvPr/>
        </p:nvSpPr>
        <p:spPr>
          <a:xfrm>
            <a:off x="4290156" y="5436205"/>
            <a:ext cx="3033395" cy="584775"/>
          </a:xfrm>
          <a:prstGeom prst="rect">
            <a:avLst/>
          </a:prstGeom>
        </p:spPr>
        <p:txBody>
          <a:bodyPr wrap="none">
            <a:spAutoFit/>
          </a:bodyPr>
          <a:lstStyle/>
          <a:p>
            <a:r>
              <a:rPr lang="en-US" sz="3200" b="1" dirty="0"/>
              <a:t>I’m here for you!</a:t>
            </a:r>
          </a:p>
        </p:txBody>
      </p:sp>
      <p:pic>
        <p:nvPicPr>
          <p:cNvPr id="5" name="Picture 4"/>
          <p:cNvPicPr>
            <a:picLocks noChangeAspect="1"/>
          </p:cNvPicPr>
          <p:nvPr/>
        </p:nvPicPr>
        <p:blipFill>
          <a:blip r:embed="rId3"/>
          <a:stretch>
            <a:fillRect/>
          </a:stretch>
        </p:blipFill>
        <p:spPr>
          <a:xfrm>
            <a:off x="327491" y="4828479"/>
            <a:ext cx="3038475" cy="1800225"/>
          </a:xfrm>
          <a:prstGeom prst="rect">
            <a:avLst/>
          </a:prstGeom>
        </p:spPr>
      </p:pic>
      <p:pic>
        <p:nvPicPr>
          <p:cNvPr id="6" name="Picture 5"/>
          <p:cNvPicPr>
            <a:picLocks noChangeAspect="1"/>
          </p:cNvPicPr>
          <p:nvPr/>
        </p:nvPicPr>
        <p:blipFill>
          <a:blip r:embed="rId4"/>
          <a:stretch>
            <a:fillRect/>
          </a:stretch>
        </p:blipFill>
        <p:spPr>
          <a:xfrm>
            <a:off x="9663953" y="4314129"/>
            <a:ext cx="1981200" cy="2314575"/>
          </a:xfrm>
          <a:prstGeom prst="rect">
            <a:avLst/>
          </a:prstGeom>
        </p:spPr>
      </p:pic>
    </p:spTree>
    <p:extLst>
      <p:ext uri="{BB962C8B-B14F-4D97-AF65-F5344CB8AC3E}">
        <p14:creationId xmlns:p14="http://schemas.microsoft.com/office/powerpoint/2010/main" val="30519152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29</TotalTime>
  <Words>397</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Gallery</vt:lpstr>
      <vt:lpstr>CAS Presentation – Seniors - 2022</vt:lpstr>
      <vt:lpstr>Where Should I be currently with CAS?</vt:lpstr>
      <vt:lpstr>What is Needed for Senior Year?</vt:lpstr>
      <vt:lpstr>What else do I need to know about IB CAS?​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Presentation – Seniors - 2022</dc:title>
  <dc:creator>Joseph Zaidinski</dc:creator>
  <cp:lastModifiedBy>Joseph Zaidinski</cp:lastModifiedBy>
  <cp:revision>2</cp:revision>
  <dcterms:created xsi:type="dcterms:W3CDTF">2021-09-20T00:40:22Z</dcterms:created>
  <dcterms:modified xsi:type="dcterms:W3CDTF">2021-09-20T17:47:43Z</dcterms:modified>
</cp:coreProperties>
</file>